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4.png" ContentType="image/png"/>
  <Override PartName="/ppt/media/image3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6.png" ContentType="image/png"/>
  <Override PartName="/ppt/media/image21.png" ContentType="image/png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6200000">
            <a:off x="1366560" y="1027800"/>
            <a:ext cx="45360" cy="37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6200000">
            <a:off x="995400" y="1026360"/>
            <a:ext cx="45360" cy="3754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</p:spPr>
        <p:txBody>
          <a:bodyPr tIns="91440" bIns="91440">
            <a:normAutofit/>
          </a:bodyPr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</a:pPr>
            <a:fld id="{2EF7CBC7-9785-403B-8431-2EAE75C0A425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 rot="16200000">
            <a:off x="1366560" y="1027800"/>
            <a:ext cx="45360" cy="37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3"/>
          <p:cNvSpPr/>
          <p:nvPr/>
        </p:nvSpPr>
        <p:spPr>
          <a:xfrm rot="16200000">
            <a:off x="995400" y="1026360"/>
            <a:ext cx="45360" cy="3754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tIns="91440" bIns="91440">
            <a:normAutofit/>
          </a:bodyPr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</a:pPr>
            <a:fld id="{7742AF45-6F57-4BC0-BE9D-37BC5D9F89A8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kaggle.com/" TargetMode="External"/><Relationship Id="rId2" Type="http://schemas.openxmlformats.org/officeDocument/2006/relationships/hyperlink" Target="https://worldpopulationreview.com/" TargetMode="External"/><Relationship Id="rId3" Type="http://schemas.openxmlformats.org/officeDocument/2006/relationships/hyperlink" Target="https://www.thehindu.com/news/international/explained-what-is-the-world-happiness-report/article65240772.ece?homepage=true" TargetMode="External"/><Relationship Id="rId4" Type="http://schemas.openxmlformats.org/officeDocument/2006/relationships/hyperlink" Target="https://in.pinterest.com/" TargetMode="External"/><Relationship Id="rId5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0" y="381240"/>
            <a:ext cx="7876440" cy="4515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3700" spc="-1" strike="noStrike">
                <a:solidFill>
                  <a:srgbClr val="0b539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DATA SCIENCE LAB - MTH208</a:t>
            </a:r>
            <a:br/>
            <a:br/>
            <a:r>
              <a:rPr b="1" lang="en-US" sz="3300" spc="-1" strike="noStrike">
                <a:solidFill>
                  <a:srgbClr val="073763"/>
                </a:solidFill>
                <a:uFill>
                  <a:solidFill>
                    <a:srgbClr val="ffffff"/>
                  </a:solidFill>
                </a:uFill>
                <a:latin typeface="Oswald"/>
                <a:ea typeface="Oswald"/>
              </a:rPr>
              <a:t>             Group – 18</a:t>
            </a:r>
            <a:br/>
            <a:br/>
            <a:r>
              <a:rPr b="1" lang="en-US" sz="3300" spc="-1" strike="noStrike">
                <a:solidFill>
                  <a:srgbClr val="073763"/>
                </a:solidFill>
                <a:uFill>
                  <a:solidFill>
                    <a:srgbClr val="ffffff"/>
                  </a:solidFill>
                </a:uFill>
                <a:latin typeface="Oswald"/>
                <a:ea typeface="Oswald"/>
              </a:rPr>
              <a:t>  </a:t>
            </a:r>
            <a:r>
              <a:rPr b="1" lang="en-US" sz="3200" spc="-1" strike="noStrike">
                <a:solidFill>
                  <a:srgbClr val="073763"/>
                </a:solidFill>
                <a:uFill>
                  <a:solidFill>
                    <a:srgbClr val="ffffff"/>
                  </a:solidFill>
                </a:uFill>
                <a:latin typeface="Comfortaa"/>
                <a:ea typeface="Comfortaa"/>
              </a:rPr>
              <a:t>WORLD HAPPINESS</a:t>
            </a:r>
            <a:br/>
            <a:r>
              <a:rPr b="1" lang="en-US" sz="3200" spc="-1" strike="noStrike">
                <a:solidFill>
                  <a:srgbClr val="073763"/>
                </a:solidFill>
                <a:uFill>
                  <a:solidFill>
                    <a:srgbClr val="ffffff"/>
                  </a:solidFill>
                </a:uFill>
                <a:latin typeface="Comfortaa"/>
                <a:ea typeface="Comfortaa"/>
              </a:rPr>
              <a:t>            REPORT</a:t>
            </a:r>
            <a:r>
              <a:rPr b="1" lang="en-US" sz="3300" spc="-1" strike="noStrike">
                <a:solidFill>
                  <a:srgbClr val="073763"/>
                </a:solidFill>
                <a:uFill>
                  <a:solidFill>
                    <a:srgbClr val="ffffff"/>
                  </a:solidFill>
                </a:uFill>
                <a:latin typeface="Comfortaa"/>
                <a:ea typeface="Comfortaa"/>
              </a:rPr>
              <a:t>  </a:t>
            </a:r>
            <a:r>
              <a:rPr b="1" lang="en-US" sz="2700" spc="-1" strike="noStrike">
                <a:solidFill>
                  <a:srgbClr val="073763"/>
                </a:solidFill>
                <a:uFill>
                  <a:solidFill>
                    <a:srgbClr val="ffffff"/>
                  </a:solidFill>
                </a:uFill>
                <a:latin typeface="Comfortaa"/>
                <a:ea typeface="Comfortaa"/>
              </a:rPr>
              <a:t>(</a:t>
            </a:r>
            <a:r>
              <a:rPr b="1" lang="en-US" sz="3100" spc="-1" strike="noStrike">
                <a:solidFill>
                  <a:srgbClr val="073763"/>
                </a:solidFill>
                <a:uFill>
                  <a:solidFill>
                    <a:srgbClr val="ffffff"/>
                  </a:solidFill>
                </a:uFill>
                <a:latin typeface="Comfortaa"/>
                <a:ea typeface="Comfortaa"/>
              </a:rPr>
              <a:t>:</a:t>
            </a:r>
            <a:endParaRPr b="0" lang="en-US" sz="3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59360" y="3339360"/>
            <a:ext cx="2397960" cy="1647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Google Shape;88;p13" descr=""/>
          <p:cNvPicPr/>
          <p:nvPr/>
        </p:nvPicPr>
        <p:blipFill>
          <a:blip r:embed="rId1"/>
          <a:stretch/>
        </p:blipFill>
        <p:spPr>
          <a:xfrm>
            <a:off x="4493520" y="1188000"/>
            <a:ext cx="4101120" cy="379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5720" y="164520"/>
            <a:ext cx="89071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How does Perception of Govt corruption affect happiness</a:t>
            </a:r>
            <a:br/>
            <a:br/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68120" y="1053360"/>
            <a:ext cx="8249760" cy="3286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Google Shape;152;p22" descr=""/>
          <p:cNvPicPr/>
          <p:nvPr/>
        </p:nvPicPr>
        <p:blipFill>
          <a:blip r:embed="rId1"/>
          <a:srcRect l="0" t="3192" r="980" b="6105"/>
          <a:stretch/>
        </p:blipFill>
        <p:spPr>
          <a:xfrm>
            <a:off x="45000" y="885240"/>
            <a:ext cx="9054000" cy="425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9680" y="444600"/>
            <a:ext cx="7688520" cy="686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73763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How does generosity affect happiness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oogle Shape;158;p23" descr=""/>
          <p:cNvPicPr/>
          <p:nvPr/>
        </p:nvPicPr>
        <p:blipFill>
          <a:blip r:embed="rId1"/>
          <a:stretch/>
        </p:blipFill>
        <p:spPr>
          <a:xfrm>
            <a:off x="0" y="1299960"/>
            <a:ext cx="7787880" cy="3843360"/>
          </a:xfrm>
          <a:prstGeom prst="rect">
            <a:avLst/>
          </a:prstGeom>
          <a:ln>
            <a:noFill/>
          </a:ln>
        </p:spPr>
      </p:pic>
      <p:pic>
        <p:nvPicPr>
          <p:cNvPr id="117" name="Google Shape;159;p23" descr=""/>
          <p:cNvPicPr/>
          <p:nvPr/>
        </p:nvPicPr>
        <p:blipFill>
          <a:blip r:embed="rId2"/>
          <a:stretch/>
        </p:blipFill>
        <p:spPr>
          <a:xfrm>
            <a:off x="7788240" y="1680840"/>
            <a:ext cx="1355400" cy="245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" y="164520"/>
            <a:ext cx="89071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How does Perception of Govt corruption affect happiness</a:t>
            </a:r>
            <a:br/>
            <a:br/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168120" y="1053360"/>
            <a:ext cx="8249760" cy="3286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Google Shape;166;p24" descr=""/>
          <p:cNvPicPr/>
          <p:nvPr/>
        </p:nvPicPr>
        <p:blipFill>
          <a:blip r:embed="rId1"/>
          <a:srcRect l="0" t="3192" r="980" b="6105"/>
          <a:stretch/>
        </p:blipFill>
        <p:spPr>
          <a:xfrm>
            <a:off x="45000" y="885240"/>
            <a:ext cx="9054000" cy="425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293400" y="30780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Abnormal behaviour of Africa 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Google Shape;172;p25" descr=""/>
          <p:cNvPicPr/>
          <p:nvPr/>
        </p:nvPicPr>
        <p:blipFill>
          <a:blip r:embed="rId1"/>
          <a:srcRect l="0" t="3853" r="0" b="6940"/>
          <a:stretch/>
        </p:blipFill>
        <p:spPr>
          <a:xfrm>
            <a:off x="336960" y="1381320"/>
            <a:ext cx="6983280" cy="3503880"/>
          </a:xfrm>
          <a:prstGeom prst="rect">
            <a:avLst/>
          </a:prstGeom>
          <a:ln>
            <a:noFill/>
          </a:ln>
        </p:spPr>
      </p:pic>
      <p:sp>
        <p:nvSpPr>
          <p:cNvPr id="123" name="TextShape 2"/>
          <p:cNvSpPr txBox="1"/>
          <p:nvPr/>
        </p:nvSpPr>
        <p:spPr>
          <a:xfrm>
            <a:off x="7320600" y="2180880"/>
            <a:ext cx="1691640" cy="135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LITERACY RATE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Google Shape;180;p26" descr=""/>
          <p:cNvPicPr/>
          <p:nvPr/>
        </p:nvPicPr>
        <p:blipFill>
          <a:blip r:embed="rId1"/>
          <a:srcRect l="0" t="4315" r="1349" b="6341"/>
          <a:stretch/>
        </p:blipFill>
        <p:spPr>
          <a:xfrm>
            <a:off x="0" y="414720"/>
            <a:ext cx="9020520" cy="441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214200" y="58536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Is happiness report biased toward Europe ?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9680" y="444600"/>
            <a:ext cx="7688520" cy="686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73763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How does generosity affect happiness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Google Shape;192;p28" descr=""/>
          <p:cNvPicPr/>
          <p:nvPr/>
        </p:nvPicPr>
        <p:blipFill>
          <a:blip r:embed="rId1"/>
          <a:stretch/>
        </p:blipFill>
        <p:spPr>
          <a:xfrm>
            <a:off x="0" y="1299960"/>
            <a:ext cx="7787880" cy="3843360"/>
          </a:xfrm>
          <a:prstGeom prst="rect">
            <a:avLst/>
          </a:prstGeom>
          <a:ln>
            <a:noFill/>
          </a:ln>
        </p:spPr>
      </p:pic>
      <p:pic>
        <p:nvPicPr>
          <p:cNvPr id="131" name="Google Shape;193;p28" descr=""/>
          <p:cNvPicPr/>
          <p:nvPr/>
        </p:nvPicPr>
        <p:blipFill>
          <a:blip r:embed="rId2"/>
          <a:stretch/>
        </p:blipFill>
        <p:spPr>
          <a:xfrm>
            <a:off x="7788240" y="1680840"/>
            <a:ext cx="1355400" cy="245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0" y="6012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conclusion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9400" y="1377720"/>
            <a:ext cx="8110440" cy="3219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Is happiness report biased in any way 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– </a:t>
            </a:r>
            <a:r>
              <a:rPr b="0" lang="en-US" sz="1350" spc="-1" strike="noStrike">
                <a:solidFill>
                  <a:srgbClr val="282828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Life expectancy and GDP per capita are computed from ready-made data of the World Bank and World Health Organisation (WHO) respectively.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350" spc="-1" strike="noStrike">
                <a:solidFill>
                  <a:srgbClr val="282828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– </a:t>
            </a:r>
            <a:r>
              <a:rPr b="1" lang="en-US" sz="1350" spc="-1" strike="noStrike">
                <a:solidFill>
                  <a:srgbClr val="282828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Sample size:</a:t>
            </a:r>
            <a:r>
              <a:rPr b="0" lang="en-US" sz="1350" spc="-1" strike="noStrike">
                <a:solidFill>
                  <a:srgbClr val="282828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For the other metrics they survey typically 1,000 people in a country annually. The surveyors state they are unable to reach out to many countries for the annual survey. In countries where they have been able to conduct annual surveys on a recurrent basis, the sample size spikes to 3,000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350" spc="-1" strike="noStrike">
                <a:solidFill>
                  <a:srgbClr val="282828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–  </a:t>
            </a:r>
            <a:r>
              <a:rPr b="0" lang="en-US" sz="1350" spc="-1" strike="noStrike">
                <a:solidFill>
                  <a:srgbClr val="282828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Data is missing for many African countries but for very few european and north american countries. 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Google Shape;206;p30" descr=""/>
          <p:cNvPicPr/>
          <p:nvPr/>
        </p:nvPicPr>
        <p:blipFill>
          <a:blip r:embed="rId1"/>
          <a:srcRect l="25239" t="38612" r="18873" b="25950"/>
          <a:stretch/>
        </p:blipFill>
        <p:spPr>
          <a:xfrm>
            <a:off x="729360" y="963720"/>
            <a:ext cx="7932240" cy="3596760"/>
          </a:xfrm>
          <a:prstGeom prst="rect">
            <a:avLst/>
          </a:prstGeom>
          <a:ln w="28440">
            <a:solidFill>
              <a:schemeClr val="dk2"/>
            </a:solidFill>
            <a:round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0" y="10944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CONCLUSION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68400" y="129456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What are the attributes which best quantify happiness 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Google Shape;213;p31" descr=""/>
          <p:cNvPicPr/>
          <p:nvPr/>
        </p:nvPicPr>
        <p:blipFill>
          <a:blip r:embed="rId1"/>
          <a:srcRect l="21565" t="34409" r="12376" b="26348"/>
          <a:stretch/>
        </p:blipFill>
        <p:spPr>
          <a:xfrm>
            <a:off x="1154160" y="2319480"/>
            <a:ext cx="6039720" cy="2016720"/>
          </a:xfrm>
          <a:prstGeom prst="rect">
            <a:avLst/>
          </a:prstGeom>
          <a:ln w="28440">
            <a:solidFill>
              <a:schemeClr val="dk2"/>
            </a:solidFill>
            <a:round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38120" y="526680"/>
            <a:ext cx="7688520" cy="1069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38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Data collection —</a:t>
            </a:r>
            <a:endParaRPr b="0" lang="en-US" sz="3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438120" y="1815480"/>
            <a:ext cx="7058520" cy="3327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spcBef>
                <a:spcPts val="1199"/>
              </a:spcBef>
              <a:buClr>
                <a:srgbClr val="1155cc"/>
              </a:buClr>
              <a:buFont typeface="Lato"/>
              <a:buChar char="-"/>
            </a:pPr>
            <a:r>
              <a:rPr b="0" lang="en-US" sz="2200" spc="-1" strike="noStrike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Kaggle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1155cc"/>
              </a:buClr>
              <a:buFont typeface="Lato"/>
              <a:buChar char="-"/>
            </a:pPr>
            <a:r>
              <a:rPr b="0" lang="en-US" sz="2200" spc="-1" strike="noStrike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worldpopulationreview.com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1155cc"/>
              </a:buClr>
              <a:buFont typeface="Lato"/>
              <a:buChar char="-"/>
            </a:pPr>
            <a:r>
              <a:rPr b="0" lang="en-US" sz="2200" spc="-1" strike="noStrike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r>
              <a:rPr b="0" lang="en-US" sz="2200" spc="-1" strike="noStrike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Web scraping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Google Shape;95;p14" descr=""/>
          <p:cNvPicPr/>
          <p:nvPr/>
        </p:nvPicPr>
        <p:blipFill>
          <a:blip r:embed="rId1"/>
          <a:stretch/>
        </p:blipFill>
        <p:spPr>
          <a:xfrm>
            <a:off x="4806000" y="1542240"/>
            <a:ext cx="3958920" cy="275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0" y="10944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CONCLUSION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6080" y="130572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29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– </a:t>
            </a:r>
            <a:r>
              <a:rPr b="1" lang="en-US" sz="229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Are there any other factors which can improve the report ?</a:t>
            </a:r>
            <a:endParaRPr b="0" lang="en-US" sz="22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</a:pPr>
            <a:endParaRPr b="0" lang="en-US" sz="22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Google Shape;220;p32" descr=""/>
          <p:cNvPicPr/>
          <p:nvPr/>
        </p:nvPicPr>
        <p:blipFill>
          <a:blip r:embed="rId1"/>
          <a:srcRect l="21653" t="33622" r="12088" b="24847"/>
          <a:stretch/>
        </p:blipFill>
        <p:spPr>
          <a:xfrm>
            <a:off x="1389600" y="2185200"/>
            <a:ext cx="5645880" cy="2260800"/>
          </a:xfrm>
          <a:prstGeom prst="rect">
            <a:avLst/>
          </a:prstGeom>
          <a:ln w="28440">
            <a:solidFill>
              <a:schemeClr val="dk2"/>
            </a:solidFill>
            <a:round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158040" y="25416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shiny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6" restart="whenNotActive" nodeType="interactiveSeq" fill="hold">
                <p:childTnLst>
                  <p:par>
                    <p:cTn id="47" fill="hold">
                      <p:stCondLst/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13040" y="243000"/>
            <a:ext cx="7688520" cy="9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04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References</a:t>
            </a:r>
            <a:br/>
            <a:endParaRPr b="0" lang="en-US" sz="30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169200" y="1585800"/>
            <a:ext cx="7688520" cy="31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8840">
              <a:lnSpc>
                <a:spcPct val="100000"/>
              </a:lnSpc>
              <a:buClr>
                <a:srgbClr val="595959"/>
              </a:buClr>
              <a:buFont typeface="Lato"/>
              <a:buChar char="●"/>
            </a:pPr>
            <a:r>
              <a:rPr b="0" lang="en-US" sz="1900" spc="-1" strike="noStrike" u="sng">
                <a:solidFill>
                  <a:srgbClr val="1c3678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  <a:hlinkClick r:id="rId1"/>
              </a:rPr>
              <a:t>https://www.kaggle.com/</a:t>
            </a:r>
            <a:endParaRPr b="0" lang="en-US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8840">
              <a:lnSpc>
                <a:spcPct val="100000"/>
              </a:lnSpc>
              <a:buClr>
                <a:srgbClr val="595959"/>
              </a:buClr>
              <a:buFont typeface="Lato"/>
              <a:buChar char="●"/>
            </a:pPr>
            <a:r>
              <a:rPr b="0" lang="en-US" sz="1900" spc="-1" strike="noStrike" u="sng">
                <a:solidFill>
                  <a:srgbClr val="1c3678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  <a:hlinkClick r:id="rId2"/>
              </a:rPr>
              <a:t>https://worldpopulationreview.com/</a:t>
            </a:r>
            <a:endParaRPr b="0" lang="en-US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8840">
              <a:lnSpc>
                <a:spcPct val="100000"/>
              </a:lnSpc>
              <a:buClr>
                <a:srgbClr val="595959"/>
              </a:buClr>
              <a:buFont typeface="Lato"/>
              <a:buChar char="●"/>
            </a:pPr>
            <a:r>
              <a:rPr b="0" lang="en-US" sz="1900" spc="-1" strike="noStrike" u="sng">
                <a:solidFill>
                  <a:srgbClr val="1c3678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  <a:hlinkClick r:id="rId3"/>
              </a:rPr>
              <a:t>https://www.thehindu.com/news/international/explained-what-is-the-world-happiness-report/article65240772.ece?homepage=true</a:t>
            </a:r>
            <a:endParaRPr b="0" lang="en-US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8840">
              <a:lnSpc>
                <a:spcPct val="100000"/>
              </a:lnSpc>
              <a:buClr>
                <a:srgbClr val="595959"/>
              </a:buClr>
              <a:buFont typeface="Lato"/>
              <a:buChar char="●"/>
            </a:pPr>
            <a:r>
              <a:rPr b="0" lang="en-US" sz="1900" spc="-1" strike="noStrike" u="sng">
                <a:solidFill>
                  <a:srgbClr val="1c3678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  <a:hlinkClick r:id="rId4"/>
              </a:rPr>
              <a:t>https://in.pinterest.com/</a:t>
            </a:r>
            <a:endParaRPr b="0" lang="en-US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8840">
              <a:lnSpc>
                <a:spcPct val="100000"/>
              </a:lnSpc>
              <a:buClr>
                <a:srgbClr val="595959"/>
              </a:buClr>
              <a:buFont typeface="Lato"/>
              <a:buChar char="●"/>
            </a:pPr>
            <a:r>
              <a:rPr b="0" lang="en-US" sz="1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The earth institute</a:t>
            </a:r>
            <a:endParaRPr b="0" lang="en-US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995840" y="504360"/>
            <a:ext cx="5467320" cy="806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Course Instructor – Dootika Vats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0" y="1765080"/>
            <a:ext cx="4324320" cy="806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0" lang="en-US" sz="2200" spc="-1" strike="noStrike">
                <a:solidFill>
                  <a:srgbClr val="66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Team members –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78840" y="2668320"/>
            <a:ext cx="300348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Pratyusha Bala                                                                      </a:t>
            </a:r>
            <a:endParaRPr b="0" lang="en-US" sz="1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Tanmay Purohit</a:t>
            </a:r>
            <a:endParaRPr b="0" lang="en-US" sz="1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Kundan Kumar                                                                                  </a:t>
            </a:r>
            <a:endParaRPr b="0" lang="en-US" sz="1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</a:pPr>
            <a:r>
              <a:rPr b="0" lang="en-US" sz="17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Shem Basumatari</a:t>
            </a:r>
            <a:endParaRPr b="0" lang="en-US" sz="1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Google Shape;240;p35" descr=""/>
          <p:cNvPicPr/>
          <p:nvPr/>
        </p:nvPicPr>
        <p:blipFill>
          <a:blip r:embed="rId1"/>
          <a:stretch/>
        </p:blipFill>
        <p:spPr>
          <a:xfrm>
            <a:off x="4985640" y="1429920"/>
            <a:ext cx="3769560" cy="3385800"/>
          </a:xfrm>
          <a:prstGeom prst="rect">
            <a:avLst/>
          </a:prstGeom>
          <a:ln w="9360">
            <a:solidFill>
              <a:schemeClr val="dk2"/>
            </a:solidFill>
            <a:round/>
          </a:ln>
        </p:spPr>
      </p:pic>
    </p:spTree>
  </p:cSld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"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729360" y="1318680"/>
            <a:ext cx="7688520" cy="2692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 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Google Shape;246;p36" descr=""/>
          <p:cNvPicPr/>
          <p:nvPr/>
        </p:nvPicPr>
        <p:blipFill>
          <a:blip r:embed="rId1"/>
          <a:stretch/>
        </p:blipFill>
        <p:spPr>
          <a:xfrm>
            <a:off x="2952720" y="1714680"/>
            <a:ext cx="3349800" cy="269280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pic>
        <p:nvPicPr>
          <p:cNvPr id="152" name="Google Shape;247;p36" descr=""/>
          <p:cNvPicPr/>
          <p:nvPr/>
        </p:nvPicPr>
        <p:blipFill>
          <a:blip r:embed="rId2"/>
          <a:stretch/>
        </p:blipFill>
        <p:spPr>
          <a:xfrm>
            <a:off x="281160" y="567000"/>
            <a:ext cx="3091320" cy="3091320"/>
          </a:xfrm>
          <a:prstGeom prst="rect">
            <a:avLst/>
          </a:prstGeom>
          <a:ln>
            <a:noFill/>
          </a:ln>
        </p:spPr>
      </p:pic>
      <p:pic>
        <p:nvPicPr>
          <p:cNvPr id="153" name="Google Shape;248;p36" descr=""/>
          <p:cNvPicPr/>
          <p:nvPr/>
        </p:nvPicPr>
        <p:blipFill>
          <a:blip r:embed="rId3"/>
          <a:stretch/>
        </p:blipFill>
        <p:spPr>
          <a:xfrm>
            <a:off x="5454000" y="2571840"/>
            <a:ext cx="2294640" cy="2294640"/>
          </a:xfrm>
          <a:prstGeom prst="rect">
            <a:avLst/>
          </a:prstGeom>
          <a:ln>
            <a:noFill/>
          </a:ln>
        </p:spPr>
      </p:pic>
      <p:pic>
        <p:nvPicPr>
          <p:cNvPr id="154" name="Google Shape;249;p36" descr=""/>
          <p:cNvPicPr/>
          <p:nvPr/>
        </p:nvPicPr>
        <p:blipFill>
          <a:blip r:embed="rId4"/>
          <a:stretch/>
        </p:blipFill>
        <p:spPr>
          <a:xfrm>
            <a:off x="3146760" y="378720"/>
            <a:ext cx="1424880" cy="1424880"/>
          </a:xfrm>
          <a:prstGeom prst="rect">
            <a:avLst/>
          </a:prstGeom>
          <a:ln>
            <a:noFill/>
          </a:ln>
        </p:spPr>
      </p:pic>
      <p:pic>
        <p:nvPicPr>
          <p:cNvPr id="155" name="Google Shape;250;p36" descr=""/>
          <p:cNvPicPr/>
          <p:nvPr/>
        </p:nvPicPr>
        <p:blipFill>
          <a:blip r:embed="rId5"/>
          <a:stretch/>
        </p:blipFill>
        <p:spPr>
          <a:xfrm>
            <a:off x="2077560" y="3265560"/>
            <a:ext cx="992520" cy="992520"/>
          </a:xfrm>
          <a:prstGeom prst="rect">
            <a:avLst/>
          </a:prstGeom>
          <a:ln>
            <a:noFill/>
          </a:ln>
        </p:spPr>
      </p:pic>
      <p:pic>
        <p:nvPicPr>
          <p:cNvPr id="156" name="Google Shape;251;p36" descr=""/>
          <p:cNvPicPr/>
          <p:nvPr/>
        </p:nvPicPr>
        <p:blipFill>
          <a:blip r:embed="rId6"/>
          <a:stretch/>
        </p:blipFill>
        <p:spPr>
          <a:xfrm>
            <a:off x="4767120" y="4078800"/>
            <a:ext cx="992520" cy="99252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252;p36" descr=""/>
          <p:cNvPicPr/>
          <p:nvPr/>
        </p:nvPicPr>
        <p:blipFill>
          <a:blip r:embed="rId7"/>
          <a:stretch/>
        </p:blipFill>
        <p:spPr>
          <a:xfrm>
            <a:off x="5454000" y="1146600"/>
            <a:ext cx="1424880" cy="1424880"/>
          </a:xfrm>
          <a:prstGeom prst="rect">
            <a:avLst/>
          </a:prstGeom>
          <a:ln>
            <a:noFill/>
          </a:ln>
        </p:spPr>
      </p:pic>
      <p:pic>
        <p:nvPicPr>
          <p:cNvPr id="158" name="Google Shape;253;p36" descr=""/>
          <p:cNvPicPr/>
          <p:nvPr/>
        </p:nvPicPr>
        <p:blipFill>
          <a:blip r:embed="rId8"/>
          <a:stretch/>
        </p:blipFill>
        <p:spPr>
          <a:xfrm>
            <a:off x="3756240" y="988200"/>
            <a:ext cx="1424880" cy="1424880"/>
          </a:xfrm>
          <a:prstGeom prst="rect">
            <a:avLst/>
          </a:prstGeom>
          <a:ln>
            <a:noFill/>
          </a:ln>
        </p:spPr>
      </p:pic>
      <p:pic>
        <p:nvPicPr>
          <p:cNvPr id="159" name="Google Shape;254;p36" descr=""/>
          <p:cNvPicPr/>
          <p:nvPr/>
        </p:nvPicPr>
        <p:blipFill>
          <a:blip r:embed="rId9"/>
          <a:stretch/>
        </p:blipFill>
        <p:spPr>
          <a:xfrm>
            <a:off x="3146760" y="3202560"/>
            <a:ext cx="1424880" cy="1424880"/>
          </a:xfrm>
          <a:prstGeom prst="rect">
            <a:avLst/>
          </a:prstGeom>
          <a:ln>
            <a:noFill/>
          </a:ln>
        </p:spPr>
      </p:pic>
      <p:pic>
        <p:nvPicPr>
          <p:cNvPr id="160" name="Google Shape;255;p36" descr=""/>
          <p:cNvPicPr/>
          <p:nvPr/>
        </p:nvPicPr>
        <p:blipFill>
          <a:blip r:embed="rId10"/>
          <a:stretch/>
        </p:blipFill>
        <p:spPr>
          <a:xfrm>
            <a:off x="7490160" y="2475360"/>
            <a:ext cx="577800" cy="577800"/>
          </a:xfrm>
          <a:prstGeom prst="rect">
            <a:avLst/>
          </a:prstGeom>
          <a:ln>
            <a:noFill/>
          </a:ln>
        </p:spPr>
      </p:pic>
      <p:pic>
        <p:nvPicPr>
          <p:cNvPr id="161" name="Google Shape;256;p36" descr=""/>
          <p:cNvPicPr/>
          <p:nvPr/>
        </p:nvPicPr>
        <p:blipFill>
          <a:blip r:embed="rId11"/>
          <a:stretch/>
        </p:blipFill>
        <p:spPr>
          <a:xfrm>
            <a:off x="6844680" y="1050120"/>
            <a:ext cx="1424880" cy="1424880"/>
          </a:xfrm>
          <a:prstGeom prst="rect">
            <a:avLst/>
          </a:prstGeom>
          <a:ln>
            <a:noFill/>
          </a:ln>
        </p:spPr>
      </p:pic>
      <p:pic>
        <p:nvPicPr>
          <p:cNvPr id="162" name="Google Shape;257;p36" descr=""/>
          <p:cNvPicPr/>
          <p:nvPr/>
        </p:nvPicPr>
        <p:blipFill>
          <a:blip r:embed="rId12"/>
          <a:stretch/>
        </p:blipFill>
        <p:spPr>
          <a:xfrm>
            <a:off x="5075280" y="930960"/>
            <a:ext cx="577800" cy="577800"/>
          </a:xfrm>
          <a:prstGeom prst="rect">
            <a:avLst/>
          </a:prstGeom>
          <a:ln>
            <a:noFill/>
          </a:ln>
        </p:spPr>
      </p:pic>
      <p:pic>
        <p:nvPicPr>
          <p:cNvPr id="163" name="Google Shape;258;p36" descr=""/>
          <p:cNvPicPr/>
          <p:nvPr/>
        </p:nvPicPr>
        <p:blipFill>
          <a:blip r:embed="rId13"/>
          <a:stretch/>
        </p:blipFill>
        <p:spPr>
          <a:xfrm>
            <a:off x="835920" y="3501000"/>
            <a:ext cx="577800" cy="577800"/>
          </a:xfrm>
          <a:prstGeom prst="rect">
            <a:avLst/>
          </a:prstGeom>
          <a:ln>
            <a:noFill/>
          </a:ln>
        </p:spPr>
      </p:pic>
      <p:pic>
        <p:nvPicPr>
          <p:cNvPr id="164" name="Google Shape;259;p36" descr=""/>
          <p:cNvPicPr/>
          <p:nvPr/>
        </p:nvPicPr>
        <p:blipFill>
          <a:blip r:embed="rId14"/>
          <a:stretch/>
        </p:blipFill>
        <p:spPr>
          <a:xfrm>
            <a:off x="2647080" y="4286160"/>
            <a:ext cx="577800" cy="577800"/>
          </a:xfrm>
          <a:prstGeom prst="rect">
            <a:avLst/>
          </a:prstGeom>
          <a:ln>
            <a:noFill/>
          </a:ln>
        </p:spPr>
      </p:pic>
      <p:pic>
        <p:nvPicPr>
          <p:cNvPr id="165" name="Google Shape;260;p36" descr=""/>
          <p:cNvPicPr/>
          <p:nvPr/>
        </p:nvPicPr>
        <p:blipFill>
          <a:blip r:embed="rId15"/>
          <a:stretch/>
        </p:blipFill>
        <p:spPr>
          <a:xfrm>
            <a:off x="1351440" y="3708000"/>
            <a:ext cx="1424880" cy="142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81680" y="489600"/>
            <a:ext cx="7688520" cy="1146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740" spc="-1" strike="noStrike">
                <a:solidFill>
                  <a:srgbClr val="4c113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Data set</a:t>
            </a:r>
            <a:endParaRPr b="0" lang="en-US" sz="3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83920" y="1468080"/>
            <a:ext cx="6755760" cy="3282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24360">
              <a:lnSpc>
                <a:spcPct val="100000"/>
              </a:lnSpc>
              <a:buClr>
                <a:srgbClr val="7f6000"/>
              </a:buClr>
              <a:buFont typeface="Lato"/>
              <a:buChar char="-"/>
            </a:pPr>
            <a:r>
              <a:rPr b="1" lang="en-US" sz="6070" spc="-1" strike="noStrike">
                <a:solidFill>
                  <a:srgbClr val="7f6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Data set contains attribute like–</a:t>
            </a: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4360">
              <a:lnSpc>
                <a:spcPct val="100000"/>
              </a:lnSpc>
              <a:buClr>
                <a:srgbClr val="7f6000"/>
              </a:buClr>
              <a:buFont typeface="Lato"/>
              <a:buChar char="-"/>
            </a:pPr>
            <a:r>
              <a:rPr b="1" lang="en-US" sz="6070" spc="-1" strike="noStrike">
                <a:solidFill>
                  <a:srgbClr val="7f6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Gdp per capita</a:t>
            </a: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4360">
              <a:lnSpc>
                <a:spcPct val="100000"/>
              </a:lnSpc>
              <a:buClr>
                <a:srgbClr val="7f6000"/>
              </a:buClr>
              <a:buFont typeface="Lato"/>
              <a:buChar char="-"/>
            </a:pPr>
            <a:r>
              <a:rPr b="1" lang="en-US" sz="6070" spc="-1" strike="noStrike">
                <a:solidFill>
                  <a:srgbClr val="7f6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Life expectancy</a:t>
            </a: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4360">
              <a:lnSpc>
                <a:spcPct val="100000"/>
              </a:lnSpc>
              <a:buClr>
                <a:srgbClr val="7f6000"/>
              </a:buClr>
              <a:buFont typeface="Lato"/>
              <a:buChar char="-"/>
            </a:pPr>
            <a:r>
              <a:rPr b="1" lang="en-US" sz="6070" spc="-1" strike="noStrike">
                <a:solidFill>
                  <a:srgbClr val="7f6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Freedom of life choices</a:t>
            </a: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4360">
              <a:lnSpc>
                <a:spcPct val="100000"/>
              </a:lnSpc>
              <a:buClr>
                <a:srgbClr val="7f6000"/>
              </a:buClr>
              <a:buFont typeface="Lato"/>
              <a:buChar char="-"/>
            </a:pPr>
            <a:r>
              <a:rPr b="1" lang="en-US" sz="6070" spc="-1" strike="noStrike">
                <a:solidFill>
                  <a:srgbClr val="7f6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Government corruption</a:t>
            </a: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4360">
              <a:lnSpc>
                <a:spcPct val="100000"/>
              </a:lnSpc>
              <a:buClr>
                <a:srgbClr val="7f6000"/>
              </a:buClr>
              <a:buFont typeface="Lato"/>
              <a:buChar char="-"/>
            </a:pPr>
            <a:r>
              <a:rPr b="1" lang="en-US" sz="6070" spc="-1" strike="noStrike">
                <a:solidFill>
                  <a:srgbClr val="7f6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Generosity </a:t>
            </a: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6070" spc="-1" strike="noStrike">
                <a:solidFill>
                  <a:srgbClr val="7f6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Other data set-</a:t>
            </a: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4360">
              <a:lnSpc>
                <a:spcPct val="100000"/>
              </a:lnSpc>
              <a:spcBef>
                <a:spcPts val="1199"/>
              </a:spcBef>
              <a:buClr>
                <a:srgbClr val="7f6000"/>
              </a:buClr>
              <a:buFont typeface="Lato"/>
              <a:buChar char="-"/>
            </a:pPr>
            <a:r>
              <a:rPr b="1" lang="en-US" sz="6070" spc="-1" strike="noStrike">
                <a:solidFill>
                  <a:srgbClr val="7f6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Poverty</a:t>
            </a: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4360">
              <a:lnSpc>
                <a:spcPct val="100000"/>
              </a:lnSpc>
              <a:buClr>
                <a:srgbClr val="7f6000"/>
              </a:buClr>
              <a:buFont typeface="Lato"/>
              <a:buChar char="-"/>
            </a:pPr>
            <a:r>
              <a:rPr b="1" lang="en-US" sz="6070" spc="-1" strike="noStrike">
                <a:solidFill>
                  <a:srgbClr val="7f6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Continent</a:t>
            </a: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4360">
              <a:lnSpc>
                <a:spcPct val="100000"/>
              </a:lnSpc>
              <a:buClr>
                <a:srgbClr val="7f6000"/>
              </a:buClr>
              <a:buFont typeface="Lato"/>
              <a:buChar char="-"/>
            </a:pPr>
            <a:r>
              <a:rPr b="1" lang="en-US" sz="6070" spc="-1" strike="noStrike">
                <a:solidFill>
                  <a:srgbClr val="7f6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Literacy rate</a:t>
            </a: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4360">
              <a:lnSpc>
                <a:spcPct val="100000"/>
              </a:lnSpc>
              <a:buClr>
                <a:srgbClr val="7f6000"/>
              </a:buClr>
              <a:buFont typeface="Lato"/>
              <a:buChar char="-"/>
            </a:pPr>
            <a:r>
              <a:rPr b="1" lang="en-US" sz="6070" spc="-1" strike="noStrike">
                <a:solidFill>
                  <a:srgbClr val="7f6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Population density</a:t>
            </a: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</a:pPr>
            <a:endParaRPr b="0" lang="en-US" sz="60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Google Shape;102;p15" descr=""/>
          <p:cNvPicPr/>
          <p:nvPr/>
        </p:nvPicPr>
        <p:blipFill>
          <a:blip r:embed="rId1"/>
          <a:stretch/>
        </p:blipFill>
        <p:spPr>
          <a:xfrm>
            <a:off x="6555600" y="1966680"/>
            <a:ext cx="2733840" cy="2335680"/>
          </a:xfrm>
          <a:prstGeom prst="rect">
            <a:avLst/>
          </a:prstGeom>
          <a:ln w="9360">
            <a:solidFill>
              <a:schemeClr val="dk2"/>
            </a:solidFill>
            <a:round/>
          </a:ln>
        </p:spPr>
      </p:pic>
      <p:pic>
        <p:nvPicPr>
          <p:cNvPr id="93" name="Google Shape;103;p15" descr=""/>
          <p:cNvPicPr/>
          <p:nvPr/>
        </p:nvPicPr>
        <p:blipFill>
          <a:blip r:embed="rId2"/>
          <a:stretch/>
        </p:blipFill>
        <p:spPr>
          <a:xfrm>
            <a:off x="5826960" y="1036800"/>
            <a:ext cx="2532240" cy="2212920"/>
          </a:xfrm>
          <a:prstGeom prst="rect">
            <a:avLst/>
          </a:prstGeom>
          <a:ln w="9360">
            <a:solidFill>
              <a:schemeClr val="dk2"/>
            </a:solidFill>
            <a:round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0" y="274680"/>
            <a:ext cx="7580880" cy="911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b539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INSPIRATION and  KEY QUESTIONS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45800" y="2039400"/>
            <a:ext cx="7092720" cy="296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– </a:t>
            </a:r>
            <a:r>
              <a:rPr b="1" lang="en-US" sz="266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Unique data set </a:t>
            </a:r>
            <a:endParaRPr b="0" lang="en-US" sz="2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66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–  </a:t>
            </a:r>
            <a:r>
              <a:rPr b="1" lang="en-US" sz="266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happiness is a  key aspect</a:t>
            </a:r>
            <a:endParaRPr b="0" lang="en-US" sz="2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9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– </a:t>
            </a:r>
            <a:r>
              <a:rPr b="1" lang="en-US" sz="289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Is happiness report biased in any way ?</a:t>
            </a:r>
            <a:endParaRPr b="0" lang="en-US" sz="28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9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– </a:t>
            </a:r>
            <a:r>
              <a:rPr b="1" lang="en-US" sz="289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What are the attributes which best quantify happiness ?</a:t>
            </a:r>
            <a:endParaRPr b="0" lang="en-US" sz="28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9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– </a:t>
            </a:r>
            <a:r>
              <a:rPr b="1" lang="en-US" sz="289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Are there any other factors which can improve the report ?</a:t>
            </a:r>
            <a:endParaRPr b="0" lang="en-US" sz="28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</a:pPr>
            <a:endParaRPr b="0" lang="en-US" sz="28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Google Shape;110;p16" descr=""/>
          <p:cNvPicPr/>
          <p:nvPr/>
        </p:nvPicPr>
        <p:blipFill>
          <a:blip r:embed="rId1"/>
          <a:stretch/>
        </p:blipFill>
        <p:spPr>
          <a:xfrm>
            <a:off x="6318000" y="1186200"/>
            <a:ext cx="2389320" cy="1868400"/>
          </a:xfrm>
          <a:prstGeom prst="rect">
            <a:avLst/>
          </a:prstGeom>
          <a:ln w="9360">
            <a:solidFill>
              <a:schemeClr val="dk2"/>
            </a:solidFill>
            <a:round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181800" y="24084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Analysis 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Google Shape;117;p17" descr=""/>
          <p:cNvPicPr/>
          <p:nvPr/>
        </p:nvPicPr>
        <p:blipFill>
          <a:blip r:embed="rId1"/>
          <a:srcRect l="0" t="3160" r="0" b="6824"/>
          <a:stretch/>
        </p:blipFill>
        <p:spPr>
          <a:xfrm>
            <a:off x="1800" y="973800"/>
            <a:ext cx="9143640" cy="447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0" y="10836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How does GDP affect happiness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Google Shape;124;p18" descr=""/>
          <p:cNvPicPr/>
          <p:nvPr/>
        </p:nvPicPr>
        <p:blipFill>
          <a:blip r:embed="rId1"/>
          <a:srcRect l="0" t="3050" r="980" b="5879"/>
          <a:stretch/>
        </p:blipFill>
        <p:spPr>
          <a:xfrm>
            <a:off x="0" y="795600"/>
            <a:ext cx="9054000" cy="404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0" y="23184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How does Life expectancy affect happiness</a:t>
            </a:r>
            <a:br/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Google Shape;131;p19" descr=""/>
          <p:cNvPicPr/>
          <p:nvPr/>
        </p:nvPicPr>
        <p:blipFill>
          <a:blip r:embed="rId1"/>
          <a:srcRect l="-1589" t="4504" r="974" b="6094"/>
          <a:stretch/>
        </p:blipFill>
        <p:spPr>
          <a:xfrm>
            <a:off x="0" y="874080"/>
            <a:ext cx="9009000" cy="426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0" y="16452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How does Freedom of life choices affect happiness</a:t>
            </a:r>
            <a:br/>
            <a:br/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Google Shape;138;p20" descr=""/>
          <p:cNvPicPr/>
          <p:nvPr/>
        </p:nvPicPr>
        <p:blipFill>
          <a:blip r:embed="rId1"/>
          <a:srcRect l="0" t="4509" r="0" b="5438"/>
          <a:stretch/>
        </p:blipFill>
        <p:spPr>
          <a:xfrm>
            <a:off x="0" y="766800"/>
            <a:ext cx="9143640" cy="409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58040" y="3214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How does Poverty affect happiness</a:t>
            </a:r>
            <a:br/>
            <a:br/>
            <a:br/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Google Shape;145;p21" descr=""/>
          <p:cNvPicPr/>
          <p:nvPr/>
        </p:nvPicPr>
        <p:blipFill>
          <a:blip r:embed="rId1"/>
          <a:srcRect l="0" t="1969" r="0" b="5921"/>
          <a:stretch/>
        </p:blipFill>
        <p:spPr>
          <a:xfrm>
            <a:off x="67320" y="986040"/>
            <a:ext cx="9020520" cy="41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LibreOffice/5.3.6.1$Linux_X86_64 LibreOffice_project/30$Build-1</Application>
  <Words>361</Words>
  <Paragraphs>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pratyusha</dc:creator>
  <dc:description/>
  <dc:language>en-US</dc:language>
  <cp:lastModifiedBy/>
  <dcterms:modified xsi:type="dcterms:W3CDTF">2022-11-13T12:01:54Z</dcterms:modified>
  <cp:revision>3</cp:revision>
  <dc:subject/>
  <dc:title>DATA SCIENCE LAB - MTH208               Group – 18    WORLD HAPPINESS             REPORT  (: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24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